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34275" cy="10671175"/>
  <p:notesSz cx="9144000" cy="6858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1">
          <p15:clr>
            <a:srgbClr val="A4A3A4"/>
          </p15:clr>
        </p15:guide>
        <p15:guide id="2" pos="23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114" d="100"/>
          <a:sy n="114" d="100"/>
        </p:scale>
        <p:origin x="2680" y="-968"/>
      </p:cViewPr>
      <p:guideLst>
        <p:guide orient="horz" pos="3361"/>
        <p:guide pos="23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448E0FC-0B2D-F44E-BFD0-B987D93E85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4F88095-8AA6-244E-A94B-B69301FB53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EE11CDE9-05D1-8345-8F1E-C3D538F3BA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31713789-CF0D-4647-890A-A4CDE50BACA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8AE728-DAD8-004F-8A97-CC608814F26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C42988F-7153-1641-854B-87BA07AA4A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2133204-3B9D-C045-B6C2-8805106FE22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40CA824-CD31-444C-B5AE-6D64898642C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57600" y="533400"/>
            <a:ext cx="18288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4079D569-1667-4441-9880-9E32D9ADEA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E6F3E167-1322-A040-9665-AC57A7969A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8DDBF0D3-3E22-7947-A73B-2396233C91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F221B4-AD0C-5B40-8FAB-61125D3E483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4705E3A0-54B9-6D4E-905C-C1B5FB2D7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4406F95-3F9D-C040-92DC-81D08738A877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7D84B2F-CE99-4C41-B777-1D0AD91955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2D632BF-9F3F-1045-BB9A-8693ECFD91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5150" y="3314700"/>
            <a:ext cx="6403975" cy="2287588"/>
          </a:xfrm>
          <a:prstGeom prst="rect">
            <a:avLst/>
          </a:prstGeom>
        </p:spPr>
        <p:txBody>
          <a:bodyPr vert="horz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0300" y="6046788"/>
            <a:ext cx="5273675" cy="27273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01123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6238" y="427038"/>
            <a:ext cx="6781800" cy="1779587"/>
          </a:xfrm>
          <a:prstGeom prst="rect">
            <a:avLst/>
          </a:prstGeom>
        </p:spPr>
        <p:txBody>
          <a:bodyPr vert="horz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6238" y="2489200"/>
            <a:ext cx="6781800" cy="70437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87273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62588" y="427038"/>
            <a:ext cx="1695450" cy="9105900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6238" y="427038"/>
            <a:ext cx="4933950" cy="9105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6539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6238" y="427038"/>
            <a:ext cx="6781800" cy="1779587"/>
          </a:xfrm>
          <a:prstGeom prst="rect">
            <a:avLst/>
          </a:prstGeom>
        </p:spPr>
        <p:txBody>
          <a:bodyPr vert="horz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6238" y="2489200"/>
            <a:ext cx="6781800" cy="70437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0680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5313" y="6858000"/>
            <a:ext cx="6403975" cy="2119313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5313" y="4522788"/>
            <a:ext cx="6403975" cy="233521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620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6238" y="427038"/>
            <a:ext cx="6781800" cy="1779587"/>
          </a:xfrm>
          <a:prstGeom prst="rect">
            <a:avLst/>
          </a:prstGeom>
        </p:spPr>
        <p:txBody>
          <a:bodyPr vert="horz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6238" y="2489200"/>
            <a:ext cx="3314700" cy="70437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338" y="2489200"/>
            <a:ext cx="3314700" cy="70437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7519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6238" y="427038"/>
            <a:ext cx="6781800" cy="1779587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6238" y="2389188"/>
            <a:ext cx="3328987" cy="9953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6238" y="3384550"/>
            <a:ext cx="3328987" cy="61483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27463" y="2389188"/>
            <a:ext cx="3330575" cy="9953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27463" y="3384550"/>
            <a:ext cx="3330575" cy="61483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5059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6238" y="427038"/>
            <a:ext cx="6781800" cy="1779587"/>
          </a:xfrm>
          <a:prstGeom prst="rect">
            <a:avLst/>
          </a:prstGeom>
        </p:spPr>
        <p:txBody>
          <a:bodyPr vert="horz"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88435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5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6238" y="425450"/>
            <a:ext cx="2479675" cy="180816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46400" y="425450"/>
            <a:ext cx="4211638" cy="91074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6238" y="2233613"/>
            <a:ext cx="2479675" cy="72993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4011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6375" y="7469188"/>
            <a:ext cx="4521200" cy="8826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76375" y="954088"/>
            <a:ext cx="4521200" cy="640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76375" y="8351838"/>
            <a:ext cx="4521200" cy="1252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0360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34">
            <a:extLst>
              <a:ext uri="{FF2B5EF4-FFF2-40B4-BE49-F238E27FC236}">
                <a16:creationId xmlns:a16="http://schemas.microsoft.com/office/drawing/2014/main" id="{4BD85882-EACE-8049-AE70-14C090A3270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0213" y="1509713"/>
            <a:ext cx="6816725" cy="0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7" name="Line 26">
            <a:extLst>
              <a:ext uri="{FF2B5EF4-FFF2-40B4-BE49-F238E27FC236}">
                <a16:creationId xmlns:a16="http://schemas.microsoft.com/office/drawing/2014/main" id="{DB6FBFE7-04B9-FA44-8659-FBB22234CFE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0213" y="1509713"/>
            <a:ext cx="6816725" cy="0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44" name="Text Box 20">
            <a:extLst>
              <a:ext uri="{FF2B5EF4-FFF2-40B4-BE49-F238E27FC236}">
                <a16:creationId xmlns:a16="http://schemas.microsoft.com/office/drawing/2014/main" id="{E8F1657B-3426-844F-990B-BB4D34C5D6E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57300" y="9520238"/>
            <a:ext cx="5133975" cy="6969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6152" tIns="43076" rIns="86152" bIns="43076">
            <a:spAutoFit/>
          </a:bodyPr>
          <a:lstStyle>
            <a:lvl1pPr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800">
                <a:solidFill>
                  <a:srgbClr val="660033"/>
                </a:solidFill>
                <a:latin typeface="Century Gothic" panose="020B0502020202020204" pitchFamily="34" charset="0"/>
              </a:rPr>
              <a:t>N° siret 482 990 827 00016  APE 9003 A - Maison des Artistes S410407</a:t>
            </a:r>
          </a:p>
          <a:p>
            <a:pPr algn="ctr" eaLnBrk="1" hangingPunct="1">
              <a:defRPr/>
            </a:pPr>
            <a:r>
              <a:rPr lang="fr-FR" altLang="fr-FR" sz="800">
                <a:solidFill>
                  <a:srgbClr val="660033"/>
                </a:solidFill>
                <a:latin typeface="Century Gothic" panose="020B0502020202020204" pitchFamily="34" charset="0"/>
              </a:rPr>
              <a:t>Déclaration d'activité N° : 11 75 40 155 75 - Exonéré du champ de TVA (loi du 5 mars 85)</a:t>
            </a:r>
          </a:p>
          <a:p>
            <a:pPr algn="ctr" eaLnBrk="1" hangingPunct="1">
              <a:defRPr/>
            </a:pPr>
            <a:r>
              <a:rPr lang="fr-FR" altLang="fr-FR" sz="800">
                <a:solidFill>
                  <a:srgbClr val="660033"/>
                </a:solidFill>
                <a:latin typeface="Century Gothic" panose="020B0502020202020204" pitchFamily="34" charset="0"/>
              </a:rPr>
              <a:t>Membre d'une association de gestion agréée, le règlement par chèque est accepté</a:t>
            </a:r>
          </a:p>
          <a:p>
            <a:pPr algn="ctr" eaLnBrk="1" hangingPunct="1">
              <a:defRPr/>
            </a:pPr>
            <a:r>
              <a:rPr lang="fr-FR" altLang="fr-FR" sz="800">
                <a:solidFill>
                  <a:srgbClr val="660033"/>
                </a:solidFill>
                <a:latin typeface="Century Gothic" panose="020B0502020202020204" pitchFamily="34" charset="0"/>
              </a:rPr>
              <a:t>Tous les programmes, supports et dessins destinés aux formations sont la propriété de Carole SZWARC</a:t>
            </a:r>
          </a:p>
          <a:p>
            <a:pPr algn="ctr" eaLnBrk="1" hangingPunct="1">
              <a:defRPr/>
            </a:pPr>
            <a:r>
              <a:rPr lang="fr-FR" altLang="fr-FR" sz="800">
                <a:solidFill>
                  <a:srgbClr val="660033"/>
                </a:solidFill>
                <a:latin typeface="Century Gothic" panose="020B0502020202020204" pitchFamily="34" charset="0"/>
              </a:rPr>
              <a:t>Modèles déposés 2006 – Reproduction,  même partielle, interdite</a:t>
            </a:r>
          </a:p>
        </p:txBody>
      </p:sp>
      <p:sp>
        <p:nvSpPr>
          <p:cNvPr id="1029" name="Line 23">
            <a:extLst>
              <a:ext uri="{FF2B5EF4-FFF2-40B4-BE49-F238E27FC236}">
                <a16:creationId xmlns:a16="http://schemas.microsoft.com/office/drawing/2014/main" id="{46C24A07-957C-0F48-96BB-0E1609A097C7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42913" y="9536113"/>
            <a:ext cx="6197600" cy="0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0" name="Line 24">
            <a:extLst>
              <a:ext uri="{FF2B5EF4-FFF2-40B4-BE49-F238E27FC236}">
                <a16:creationId xmlns:a16="http://schemas.microsoft.com/office/drawing/2014/main" id="{54C3C9F0-ECC2-2C4E-B28E-E38C73D7B64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15963" y="8613775"/>
            <a:ext cx="0" cy="1311275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1" name="Line 16">
            <a:extLst>
              <a:ext uri="{FF2B5EF4-FFF2-40B4-BE49-F238E27FC236}">
                <a16:creationId xmlns:a16="http://schemas.microsoft.com/office/drawing/2014/main" id="{82EEA7C1-2339-674B-83EA-978DED09805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04800" y="1668463"/>
            <a:ext cx="72294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2" name="Line 27">
            <a:extLst>
              <a:ext uri="{FF2B5EF4-FFF2-40B4-BE49-F238E27FC236}">
                <a16:creationId xmlns:a16="http://schemas.microsoft.com/office/drawing/2014/main" id="{25C30666-3ED8-774C-9233-9AAF241931BA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853238" y="358775"/>
            <a:ext cx="0" cy="3090863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53" name="Text Box 29">
            <a:extLst>
              <a:ext uri="{FF2B5EF4-FFF2-40B4-BE49-F238E27FC236}">
                <a16:creationId xmlns:a16="http://schemas.microsoft.com/office/drawing/2014/main" id="{868C42A1-40D4-FA4C-8DB9-EAC401C4E3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5588" y="1804988"/>
            <a:ext cx="2722562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lIns="86152" tIns="43076" rIns="86152" bIns="43076">
            <a:spAutoFit/>
          </a:bodyPr>
          <a:lstStyle>
            <a:lvl1pPr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30213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62013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92225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724025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1812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6384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956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528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20000"/>
              </a:lnSpc>
              <a:defRPr/>
            </a:pPr>
            <a:r>
              <a:rPr lang="fr-FR" sz="1700" b="1">
                <a:solidFill>
                  <a:srgbClr val="660033"/>
                </a:solidFill>
                <a:latin typeface="Century Gothic" charset="0"/>
                <a:cs typeface="Arial" charset="0"/>
              </a:rPr>
              <a:t>Planning des formations</a:t>
            </a:r>
          </a:p>
        </p:txBody>
      </p:sp>
      <p:grpSp>
        <p:nvGrpSpPr>
          <p:cNvPr id="1034" name="Group 30">
            <a:extLst>
              <a:ext uri="{FF2B5EF4-FFF2-40B4-BE49-F238E27FC236}">
                <a16:creationId xmlns:a16="http://schemas.microsoft.com/office/drawing/2014/main" id="{458745D8-109C-9945-9894-B73676638D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68338" y="431800"/>
            <a:ext cx="1949450" cy="1208088"/>
            <a:chOff x="447" y="192"/>
            <a:chExt cx="1304" cy="808"/>
          </a:xfrm>
        </p:grpSpPr>
        <p:pic>
          <p:nvPicPr>
            <p:cNvPr id="1038" name="Picture 31" descr="Portrait_04_découpage_recad">
              <a:extLst>
                <a:ext uri="{FF2B5EF4-FFF2-40B4-BE49-F238E27FC236}">
                  <a16:creationId xmlns:a16="http://schemas.microsoft.com/office/drawing/2014/main" id="{6A024C31-9A79-7645-98AF-DC34A7897C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lum brigh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" y="192"/>
              <a:ext cx="838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6" name="Text Box 32">
              <a:extLst>
                <a:ext uri="{FF2B5EF4-FFF2-40B4-BE49-F238E27FC236}">
                  <a16:creationId xmlns:a16="http://schemas.microsoft.com/office/drawing/2014/main" id="{1469BD91-9AE1-5E47-BD54-95440ABB43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" y="624"/>
              <a:ext cx="1304" cy="37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86152" tIns="43076" rIns="86152" bIns="43076">
              <a:spAutoFit/>
            </a:bodyPr>
            <a:lstStyle>
              <a:lvl1pPr defTabSz="8620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30213" defTabSz="8620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62013" defTabSz="8620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92225" defTabSz="8620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724025" defTabSz="8620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181225" defTabSz="8620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638425" defTabSz="8620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95625" defTabSz="8620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552825" defTabSz="8620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defRPr/>
              </a:pPr>
              <a:r>
                <a:rPr lang="fr-FR" sz="2600" b="1">
                  <a:solidFill>
                    <a:srgbClr val="660033"/>
                  </a:solidFill>
                  <a:latin typeface="Century Gothic" charset="0"/>
                  <a:cs typeface="Arial" charset="0"/>
                </a:rPr>
                <a:t>L</a:t>
              </a:r>
              <a:r>
                <a:rPr lang="fr-FR" sz="1700" b="1">
                  <a:solidFill>
                    <a:srgbClr val="660033"/>
                  </a:solidFill>
                  <a:latin typeface="Century Gothic" charset="0"/>
                  <a:cs typeface="Arial" charset="0"/>
                </a:rPr>
                <a:t>A MARQUETERIE</a:t>
              </a:r>
              <a:endParaRPr lang="fr-FR" sz="1700" b="1">
                <a:solidFill>
                  <a:srgbClr val="660033"/>
                </a:solidFill>
                <a:latin typeface="Century Gothic" charset="0"/>
              </a:endParaRPr>
            </a:p>
          </p:txBody>
        </p:sp>
      </p:grpSp>
      <p:sp>
        <p:nvSpPr>
          <p:cNvPr id="1035" name="Rectangle 33">
            <a:extLst>
              <a:ext uri="{FF2B5EF4-FFF2-40B4-BE49-F238E27FC236}">
                <a16:creationId xmlns:a16="http://schemas.microsoft.com/office/drawing/2014/main" id="{39520C6D-3354-224D-9141-CB6E9961E7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21488" y="1809750"/>
            <a:ext cx="66675" cy="406400"/>
          </a:xfrm>
          <a:prstGeom prst="rect">
            <a:avLst/>
          </a:prstGeom>
          <a:solidFill>
            <a:srgbClr val="660033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  <p:sp>
        <p:nvSpPr>
          <p:cNvPr id="1059" name="Text Box 35">
            <a:extLst>
              <a:ext uri="{FF2B5EF4-FFF2-40B4-BE49-F238E27FC236}">
                <a16:creationId xmlns:a16="http://schemas.microsoft.com/office/drawing/2014/main" id="{3FF99D67-60F1-6A4F-A55A-AED6DC4C12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7838" y="9521825"/>
            <a:ext cx="322262" cy="254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6152" tIns="43076" rIns="86152" bIns="43076">
            <a:spAutoFit/>
          </a:bodyPr>
          <a:lstStyle>
            <a:lvl1pPr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62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E2A2BCBE-62F8-A54A-A746-F3DA5B30F8A4}" type="slidenum">
              <a:rPr lang="fr-FR" altLang="fr-FR" sz="1100" b="1" smtClean="0">
                <a:solidFill>
                  <a:srgbClr val="660033"/>
                </a:solidFill>
                <a:latin typeface="Century Gothic" panose="020B0502020202020204" pitchFamily="34" charset="0"/>
              </a:rPr>
              <a:pPr eaLnBrk="1" hangingPunct="1">
                <a:defRPr/>
              </a:pPr>
              <a:t>‹N°›</a:t>
            </a:fld>
            <a:endParaRPr lang="fr-FR" altLang="fr-FR" sz="1100" b="1">
              <a:solidFill>
                <a:srgbClr val="660033"/>
              </a:solidFill>
              <a:latin typeface="Century Gothic" panose="020B0502020202020204" pitchFamily="34" charset="0"/>
            </a:endParaRPr>
          </a:p>
        </p:txBody>
      </p:sp>
      <p:sp>
        <p:nvSpPr>
          <p:cNvPr id="1061" name="Text Box 37">
            <a:extLst>
              <a:ext uri="{FF2B5EF4-FFF2-40B4-BE49-F238E27FC236}">
                <a16:creationId xmlns:a16="http://schemas.microsoft.com/office/drawing/2014/main" id="{19E538F8-D310-3C4D-806F-789EFA1451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424488" y="631825"/>
            <a:ext cx="1516062" cy="9048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6152" tIns="43076" rIns="86152" bIns="43076">
            <a:spAutoFit/>
          </a:bodyPr>
          <a:lstStyle>
            <a:lvl1pPr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30213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62013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92225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724025" defTabSz="862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1812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6384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956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52825" defTabSz="862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fr-FR" sz="900">
                <a:solidFill>
                  <a:srgbClr val="660033"/>
                </a:solidFill>
                <a:latin typeface="Century Gothic" charset="0"/>
              </a:rPr>
              <a:t>Atelier CAROLE SZWARC</a:t>
            </a:r>
          </a:p>
          <a:p>
            <a:pPr algn="r" eaLnBrk="1" hangingPunct="1">
              <a:defRPr/>
            </a:pPr>
            <a:r>
              <a:rPr lang="fr-FR" sz="900">
                <a:solidFill>
                  <a:srgbClr val="660033"/>
                </a:solidFill>
                <a:latin typeface="Century Gothic" charset="0"/>
              </a:rPr>
              <a:t>14, rue de la corderie</a:t>
            </a:r>
          </a:p>
          <a:p>
            <a:pPr algn="r" eaLnBrk="1" hangingPunct="1">
              <a:defRPr/>
            </a:pPr>
            <a:r>
              <a:rPr lang="fr-FR" sz="900">
                <a:solidFill>
                  <a:srgbClr val="660033"/>
                </a:solidFill>
                <a:latin typeface="Century Gothic" charset="0"/>
              </a:rPr>
              <a:t>75003 Paris</a:t>
            </a:r>
          </a:p>
          <a:p>
            <a:pPr algn="r" eaLnBrk="1" hangingPunct="1">
              <a:defRPr/>
            </a:pPr>
            <a:r>
              <a:rPr lang="fr-FR" sz="900" b="1">
                <a:solidFill>
                  <a:srgbClr val="660033"/>
                </a:solidFill>
                <a:latin typeface="Century Gothic" charset="0"/>
                <a:cs typeface="Times New Roman" charset="0"/>
              </a:rPr>
              <a:t>Tel : 01 48 04 50 22</a:t>
            </a:r>
            <a:endParaRPr lang="fr-FR" sz="900">
              <a:solidFill>
                <a:srgbClr val="660033"/>
              </a:solidFill>
              <a:latin typeface="Century Gothic" charset="0"/>
              <a:cs typeface="Times New Roman" charset="0"/>
            </a:endParaRPr>
          </a:p>
          <a:p>
            <a:pPr algn="r" eaLnBrk="1" hangingPunct="1">
              <a:defRPr/>
            </a:pPr>
            <a:r>
              <a:rPr lang="fr-FR" sz="900">
                <a:solidFill>
                  <a:srgbClr val="660033"/>
                </a:solidFill>
                <a:latin typeface="Century Gothic" charset="0"/>
                <a:cs typeface="Times New Roman" charset="0"/>
              </a:rPr>
              <a:t>info@caroleszwarc.fr</a:t>
            </a:r>
          </a:p>
          <a:p>
            <a:pPr algn="r" eaLnBrk="1" hangingPunct="1">
              <a:defRPr/>
            </a:pPr>
            <a:r>
              <a:rPr lang="fr-FR" sz="900">
                <a:solidFill>
                  <a:srgbClr val="660033"/>
                </a:solidFill>
                <a:latin typeface="Century Gothic" charset="0"/>
                <a:cs typeface="Times New Roman" charset="0"/>
              </a:rPr>
              <a:t> www.caroleszwarc.fr</a:t>
            </a:r>
            <a:endParaRPr lang="fr-FR" sz="900">
              <a:solidFill>
                <a:srgbClr val="660033"/>
              </a:solidFill>
              <a:latin typeface="Century Gothic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813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9813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defTabSz="1039813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defTabSz="1039813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defTabSz="1039813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defTabSz="1039813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defTabSz="1039813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defTabSz="1039813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defTabSz="1039813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88938" indent="-388938" algn="l" defTabSz="1039813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4550" indent="-323850" algn="l" defTabSz="1039813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  <a:ea typeface="+mn-ea"/>
        </a:defRPr>
      </a:lvl2pPr>
      <a:lvl3pPr marL="1300163" indent="-260350" algn="l" defTabSz="1039813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</a:defRPr>
      </a:lvl3pPr>
      <a:lvl4pPr marL="1820863" indent="-260350" algn="l" defTabSz="1039813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+mn-ea"/>
        </a:defRPr>
      </a:lvl4pPr>
      <a:lvl5pPr marL="2339975" indent="-258763" algn="l" defTabSz="1039813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+mn-ea"/>
        </a:defRPr>
      </a:lvl5pPr>
      <a:lvl6pPr marL="2797175" indent="-258763" algn="l" defTabSz="103981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+mn-ea"/>
        </a:defRPr>
      </a:lvl6pPr>
      <a:lvl7pPr marL="3254375" indent="-258763" algn="l" defTabSz="103981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+mn-ea"/>
        </a:defRPr>
      </a:lvl7pPr>
      <a:lvl8pPr marL="3711575" indent="-258763" algn="l" defTabSz="103981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+mn-ea"/>
        </a:defRPr>
      </a:lvl8pPr>
      <a:lvl9pPr marL="4168775" indent="-258763" algn="l" defTabSz="103981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2">
            <a:extLst>
              <a:ext uri="{FF2B5EF4-FFF2-40B4-BE49-F238E27FC236}">
                <a16:creationId xmlns:a16="http://schemas.microsoft.com/office/drawing/2014/main" id="{46CCE52A-1E7C-434B-B202-592A5D8A1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90850"/>
            <a:ext cx="6324600" cy="4708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152" tIns="43076" rIns="86152" bIns="43076">
            <a:spAutoFit/>
          </a:bodyPr>
          <a:lstStyle>
            <a:lvl1pPr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endParaRPr lang="fr-FR" altLang="fr-FR" sz="1100" b="1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fr-FR" altLang="fr-FR" sz="1700" b="1" dirty="0">
                <a:solidFill>
                  <a:srgbClr val="660033"/>
                </a:solidFill>
                <a:latin typeface="Century Gothic" panose="020B0502020202020204" pitchFamily="34" charset="0"/>
              </a:rPr>
              <a:t>	2025</a:t>
            </a:r>
          </a:p>
          <a:p>
            <a:pPr algn="just" eaLnBrk="1" hangingPunct="1">
              <a:lnSpc>
                <a:spcPct val="130000"/>
              </a:lnSpc>
            </a:pPr>
            <a:endParaRPr lang="fr-FR" altLang="fr-FR" sz="1100" b="1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endParaRPr lang="fr-FR" altLang="fr-FR" sz="1100" b="1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endParaRPr lang="fr-FR" altLang="fr-FR" sz="1100" b="1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fr-FR" altLang="fr-FR" sz="1100" b="1" dirty="0">
                <a:latin typeface="Century Gothic" panose="020B0502020202020204" pitchFamily="34" charset="0"/>
              </a:rPr>
              <a:t>PARIS	Janvier	     	du 13 au 17		Marqueterie Tous niveaux </a:t>
            </a:r>
          </a:p>
          <a:p>
            <a:pPr eaLnBrk="1" hangingPunct="1">
              <a:lnSpc>
                <a:spcPct val="130000"/>
              </a:lnSpc>
            </a:pPr>
            <a:r>
              <a:rPr lang="fr-FR" altLang="fr-FR" sz="1100" b="1" dirty="0">
                <a:latin typeface="Century Gothic" panose="020B0502020202020204" pitchFamily="34" charset="0"/>
              </a:rPr>
              <a:t>PARIS	Février 		du  3 au  7 		Transparence 1 &amp; 2</a:t>
            </a:r>
          </a:p>
          <a:p>
            <a:pPr eaLnBrk="1" hangingPunct="1">
              <a:lnSpc>
                <a:spcPct val="130000"/>
              </a:lnSpc>
            </a:pPr>
            <a:r>
              <a:rPr lang="fr-FR" altLang="fr-FR" sz="1100" b="1" dirty="0">
                <a:latin typeface="Century Gothic" panose="020B0502020202020204" pitchFamily="34" charset="0"/>
              </a:rPr>
              <a:t>PARIS	Février 		du 24 au 28 		Dessin d’une Marqueterie</a:t>
            </a:r>
          </a:p>
          <a:p>
            <a:pPr eaLnBrk="1" hangingPunct="1">
              <a:lnSpc>
                <a:spcPct val="130000"/>
              </a:lnSpc>
            </a:pPr>
            <a:r>
              <a:rPr lang="fr-FR" altLang="fr-FR" sz="1100" b="1" dirty="0">
                <a:latin typeface="Century Gothic" panose="020B0502020202020204" pitchFamily="34" charset="0"/>
              </a:rPr>
              <a:t>PARIS	Mars		du10 au 14		Marqueterie Tous niveaux</a:t>
            </a:r>
          </a:p>
          <a:p>
            <a:pPr algn="just" eaLnBrk="1" hangingPunct="1">
              <a:lnSpc>
                <a:spcPct val="130000"/>
              </a:lnSpc>
            </a:pPr>
            <a:r>
              <a:rPr lang="fr-FR" altLang="fr-FR" sz="1100" b="1" dirty="0">
                <a:latin typeface="Century Gothic" panose="020B0502020202020204" pitchFamily="34" charset="0"/>
              </a:rPr>
              <a:t>PARIS	Mai		</a:t>
            </a:r>
            <a:r>
              <a:rPr lang="fr-FR" altLang="fr-FR" sz="1100" b="1">
                <a:latin typeface="Century Gothic" panose="020B0502020202020204" pitchFamily="34" charset="0"/>
              </a:rPr>
              <a:t>du  5 </a:t>
            </a:r>
            <a:r>
              <a:rPr lang="fr-FR" altLang="fr-FR" sz="1100" b="1" dirty="0">
                <a:latin typeface="Century Gothic" panose="020B0502020202020204" pitchFamily="34" charset="0"/>
              </a:rPr>
              <a:t>au  9		Marqueterie Tous niveaux</a:t>
            </a:r>
          </a:p>
          <a:p>
            <a:pPr algn="just" eaLnBrk="1" hangingPunct="1">
              <a:lnSpc>
                <a:spcPct val="130000"/>
              </a:lnSpc>
            </a:pPr>
            <a:endParaRPr lang="fr-FR" altLang="fr-FR" sz="1100" b="1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endParaRPr lang="fr-FR" altLang="fr-FR" sz="1100" b="1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endParaRPr lang="fr-FR" altLang="fr-FR" sz="1100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fr-FR" altLang="fr-FR" sz="800" i="1" dirty="0">
                <a:latin typeface="Century Gothic" panose="020B0502020202020204" pitchFamily="34" charset="0"/>
              </a:rPr>
              <a:t>(*) Tous les niveaux confirmés ou à la carte </a:t>
            </a:r>
          </a:p>
          <a:p>
            <a:pPr algn="just" eaLnBrk="1" hangingPunct="1">
              <a:lnSpc>
                <a:spcPct val="130000"/>
              </a:lnSpc>
            </a:pPr>
            <a:endParaRPr lang="fr-FR" altLang="fr-FR" sz="800" i="1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endParaRPr lang="fr-FR" altLang="fr-FR" sz="1100" dirty="0">
              <a:latin typeface="Century Gothic" panose="020B0502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endParaRPr lang="fr-FR" altLang="fr-FR" sz="1100" dirty="0">
              <a:latin typeface="Century Gothic" panose="020B0502020202020204" pitchFamily="34" charset="0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fr-FR" altLang="fr-FR" sz="900" dirty="0">
                <a:latin typeface="Century Gothic" panose="020B0502020202020204" pitchFamily="34" charset="0"/>
              </a:rPr>
              <a:t>Les dates figurant sur ce planning sont données à titre indicatif. </a:t>
            </a:r>
          </a:p>
          <a:p>
            <a:pPr algn="ctr" eaLnBrk="1" hangingPunct="1">
              <a:lnSpc>
                <a:spcPct val="130000"/>
              </a:lnSpc>
            </a:pPr>
            <a:r>
              <a:rPr lang="fr-FR" altLang="fr-FR" sz="900" dirty="0">
                <a:latin typeface="Century Gothic" panose="020B0502020202020204" pitchFamily="34" charset="0"/>
              </a:rPr>
              <a:t>Les stagiaires reçoivent une confirmation 3 semaines avant le début de chaque session.</a:t>
            </a:r>
          </a:p>
          <a:p>
            <a:pPr algn="ctr" eaLnBrk="1" hangingPunct="1">
              <a:lnSpc>
                <a:spcPct val="130000"/>
              </a:lnSpc>
            </a:pPr>
            <a:endParaRPr lang="fr-FR" altLang="fr-FR" sz="900" dirty="0">
              <a:latin typeface="Century Gothic" panose="020B0502020202020204" pitchFamily="34" charset="0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fr-FR" altLang="fr-FR" sz="900" dirty="0">
                <a:latin typeface="Century Gothic" panose="020B0502020202020204" pitchFamily="34" charset="0"/>
              </a:rPr>
              <a:t>Des sessions sont organisées en province, plusieurs fois dans l'année, </a:t>
            </a:r>
          </a:p>
          <a:p>
            <a:pPr algn="ctr" eaLnBrk="1" hangingPunct="1">
              <a:lnSpc>
                <a:spcPct val="130000"/>
              </a:lnSpc>
            </a:pPr>
            <a:r>
              <a:rPr lang="fr-FR" altLang="fr-FR" sz="900" dirty="0">
                <a:latin typeface="Century Gothic" panose="020B0502020202020204" pitchFamily="34" charset="0"/>
              </a:rPr>
              <a:t>avec la mise à disposition d'un équipement complet à chaque stagiaire </a:t>
            </a:r>
          </a:p>
        </p:txBody>
      </p:sp>
      <p:sp>
        <p:nvSpPr>
          <p:cNvPr id="4098" name="Line 43">
            <a:extLst>
              <a:ext uri="{FF2B5EF4-FFF2-40B4-BE49-F238E27FC236}">
                <a16:creationId xmlns:a16="http://schemas.microsoft.com/office/drawing/2014/main" id="{337F0E00-CC96-2C41-9813-707BC6478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1950" y="3795713"/>
            <a:ext cx="4405313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98959</TotalTime>
  <Words>132</Words>
  <Application>Microsoft Macintosh PowerPoint</Application>
  <PresentationFormat>Personnalisé</PresentationFormat>
  <Paragraphs>23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Times New Roman</vt:lpstr>
      <vt:lpstr>Modèle par défaut</vt:lpstr>
      <vt:lpstr>Présentation PowerPoint</vt:lpstr>
    </vt:vector>
  </TitlesOfParts>
  <Manager/>
  <Company>Mixmax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Directeur</dc:creator>
  <cp:keywords/>
  <dc:description/>
  <cp:lastModifiedBy>Carole Szwarc</cp:lastModifiedBy>
  <cp:revision>200</cp:revision>
  <cp:lastPrinted>2024-05-15T11:27:05Z</cp:lastPrinted>
  <dcterms:created xsi:type="dcterms:W3CDTF">2006-07-05T21:42:28Z</dcterms:created>
  <dcterms:modified xsi:type="dcterms:W3CDTF">2025-01-07T11:24:00Z</dcterms:modified>
  <cp:category/>
</cp:coreProperties>
</file>